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86" r:id="rId4"/>
  </p:sldIdLst>
  <p:sldSz cx="6858000" cy="9144000" type="screen4x3"/>
  <p:notesSz cx="7315200" cy="9601200"/>
  <p:custDataLst>
    <p:tags r:id="rId7"/>
  </p:custDataLst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13" userDrawn="1">
          <p15:clr>
            <a:srgbClr val="A4A3A4"/>
          </p15:clr>
        </p15:guide>
        <p15:guide id="2" orient="horz" pos="1025" userDrawn="1">
          <p15:clr>
            <a:srgbClr val="A4A3A4"/>
          </p15:clr>
        </p15:guide>
        <p15:guide id="3" orient="horz" pos="929" userDrawn="1">
          <p15:clr>
            <a:srgbClr val="A4A3A4"/>
          </p15:clr>
        </p15:guide>
        <p15:guide id="4" orient="horz" pos="143" userDrawn="1">
          <p15:clr>
            <a:srgbClr val="A4A3A4"/>
          </p15:clr>
        </p15:guide>
        <p15:guide id="5" orient="horz" pos="4311" userDrawn="1">
          <p15:clr>
            <a:srgbClr val="A4A3A4"/>
          </p15:clr>
        </p15:guide>
        <p15:guide id="6" orient="horz" pos="4220" userDrawn="1">
          <p15:clr>
            <a:srgbClr val="A4A3A4"/>
          </p15:clr>
        </p15:guide>
        <p15:guide id="7" orient="horz" pos="2033" userDrawn="1">
          <p15:clr>
            <a:srgbClr val="A4A3A4"/>
          </p15:clr>
        </p15:guide>
        <p15:guide id="8" orient="horz" pos="2124" userDrawn="1">
          <p15:clr>
            <a:srgbClr val="A4A3A4"/>
          </p15:clr>
        </p15:guide>
        <p15:guide id="9" orient="horz" pos="3132" userDrawn="1">
          <p15:clr>
            <a:srgbClr val="A4A3A4"/>
          </p15:clr>
        </p15:guide>
        <p15:guide id="10" orient="horz" pos="3216" userDrawn="1">
          <p15:clr>
            <a:srgbClr val="A4A3A4"/>
          </p15:clr>
        </p15:guide>
        <p15:guide id="11" pos="920" userDrawn="1">
          <p15:clr>
            <a:srgbClr val="A4A3A4"/>
          </p15:clr>
        </p15:guide>
        <p15:guide id="12" pos="162" userDrawn="1">
          <p15:clr>
            <a:srgbClr val="A4A3A4"/>
          </p15:clr>
        </p15:guide>
        <p15:guide id="13" pos="4159" userDrawn="1">
          <p15:clr>
            <a:srgbClr val="A4A3A4"/>
          </p15:clr>
        </p15:guide>
        <p15:guide id="14" pos="2591" userDrawn="1">
          <p15:clr>
            <a:srgbClr val="A4A3A4"/>
          </p15:clr>
        </p15:guide>
        <p15:guide id="15" pos="2540" userDrawn="1">
          <p15:clr>
            <a:srgbClr val="A4A3A4"/>
          </p15:clr>
        </p15:guide>
        <p15:guide id="16" pos="1782" userDrawn="1">
          <p15:clr>
            <a:srgbClr val="A4A3A4"/>
          </p15:clr>
        </p15:guide>
        <p15:guide id="17" pos="3350" userDrawn="1">
          <p15:clr>
            <a:srgbClr val="A4A3A4"/>
          </p15:clr>
        </p15:guide>
        <p15:guide id="18" pos="3401" userDrawn="1">
          <p15:clr>
            <a:srgbClr val="A4A3A4"/>
          </p15:clr>
        </p15:guide>
        <p15:guide id="19" pos="971" userDrawn="1">
          <p15:clr>
            <a:srgbClr val="A4A3A4"/>
          </p15:clr>
        </p15:guide>
        <p15:guide id="20" pos="17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E0E0E0"/>
    <a:srgbClr val="C4C4C4"/>
    <a:srgbClr val="FF7C80"/>
    <a:srgbClr val="9A0000"/>
    <a:srgbClr val="456B99"/>
    <a:srgbClr val="192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65" d="100"/>
          <a:sy n="65" d="100"/>
        </p:scale>
        <p:origin x="2222" y="72"/>
      </p:cViewPr>
      <p:guideLst>
        <p:guide orient="horz" pos="5313"/>
        <p:guide orient="horz" pos="1025"/>
        <p:guide orient="horz" pos="929"/>
        <p:guide orient="horz" pos="143"/>
        <p:guide orient="horz" pos="4311"/>
        <p:guide orient="horz" pos="4220"/>
        <p:guide orient="horz" pos="2033"/>
        <p:guide orient="horz" pos="2124"/>
        <p:guide orient="horz" pos="3132"/>
        <p:guide orient="horz" pos="3216"/>
        <p:guide pos="920"/>
        <p:guide pos="162"/>
        <p:guide pos="4159"/>
        <p:guide pos="2591"/>
        <p:guide pos="2540"/>
        <p:guide pos="1782"/>
        <p:guide pos="3350"/>
        <p:guide pos="3401"/>
        <p:guide pos="971"/>
        <p:guide pos="17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907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553" y="0"/>
            <a:ext cx="3170906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068"/>
            <a:ext cx="317090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553" y="9119068"/>
            <a:ext cx="3170906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556E1EFB-15C5-4571-A732-6A6BE8312F7C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1199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907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553" y="0"/>
            <a:ext cx="3170906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6638" y="720725"/>
            <a:ext cx="27019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346" y="4560302"/>
            <a:ext cx="5852508" cy="432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068"/>
            <a:ext cx="317090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553" y="9119068"/>
            <a:ext cx="3170906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E42D5656-607A-4D7D-BA5C-D07045B5FEE8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7753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5656-607A-4D7D-BA5C-D07045B5FEE8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137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0747" y="2840568"/>
            <a:ext cx="6329363" cy="1960033"/>
          </a:xfrm>
        </p:spPr>
        <p:txBody>
          <a:bodyPr bIns="0"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747" y="5181601"/>
            <a:ext cx="6329363" cy="3246967"/>
          </a:xfrm>
        </p:spPr>
        <p:txBody>
          <a:bodyPr lIns="0"/>
          <a:lstStyle>
            <a:lvl1pPr marL="0" indent="0">
              <a:buFontTx/>
              <a:buNone/>
              <a:defRPr/>
            </a:lvl1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3582" y="478367"/>
            <a:ext cx="808435" cy="478367"/>
          </a:xfrm>
          <a:prstGeom prst="rect">
            <a:avLst/>
          </a:prstGeom>
          <a:noFill/>
        </p:spPr>
      </p:pic>
      <p:sp>
        <p:nvSpPr>
          <p:cNvPr id="43029" name="Rectangle 2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17C83B-5FE3-4737-A842-C0492A7A61F7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bmkPresentationTitleJournalAndAuthor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30FF1-E4C2-4104-B14B-6F8AA031F6C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bmkPresentationTitleJournalAndAuthor12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2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1+1+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57176" y="1627717"/>
            <a:ext cx="3775472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3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113610" y="1627717"/>
            <a:ext cx="2488406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113610" y="3369667"/>
            <a:ext cx="2488407" cy="3329584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113611" y="6841317"/>
            <a:ext cx="1204912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5398294" y="6843184"/>
            <a:ext cx="1203722" cy="1591733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7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57176" y="1627717"/>
            <a:ext cx="3775472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4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113610" y="1627718"/>
            <a:ext cx="2488406" cy="1591733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113610" y="3371851"/>
            <a:ext cx="2488407" cy="1591733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113610" y="5105402"/>
            <a:ext cx="2488407" cy="1593849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113610" y="6841317"/>
            <a:ext cx="2488407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76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1+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57176" y="1627717"/>
            <a:ext cx="3775472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5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113610" y="1627717"/>
            <a:ext cx="2488406" cy="3341311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113610" y="5098202"/>
            <a:ext cx="2488407" cy="1591503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113610" y="6841317"/>
            <a:ext cx="2488406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56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+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57176" y="1627717"/>
            <a:ext cx="3775472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6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113610" y="5098202"/>
            <a:ext cx="2488407" cy="3336716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115992" y="1627717"/>
            <a:ext cx="2486024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113610" y="3369667"/>
            <a:ext cx="2488407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28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257175" y="1627717"/>
            <a:ext cx="2488406" cy="68072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828925" y="1627717"/>
            <a:ext cx="3773091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8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7701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6" y="1627717"/>
            <a:ext cx="3107700" cy="6807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10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486912" y="1627717"/>
            <a:ext cx="3107700" cy="6807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3018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A9F1D-818C-492D-8052-E644F8D8612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11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0748" y="8595784"/>
            <a:ext cx="596485" cy="3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77491" y="8595784"/>
            <a:ext cx="5300663" cy="3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748" y="226485"/>
            <a:ext cx="5274469" cy="124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176" y="1627717"/>
            <a:ext cx="6344841" cy="680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71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66272" y="8595783"/>
            <a:ext cx="223838" cy="3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10292E62-ABCD-4E1A-9CD4-1F4D24B7AC52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1081" name="Picture 5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93582" y="478367"/>
            <a:ext cx="808435" cy="47836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60" r:id="rId4"/>
    <p:sldLayoutId id="2147483662" r:id="rId5"/>
    <p:sldLayoutId id="2147483663" r:id="rId6"/>
    <p:sldLayoutId id="2147483670" r:id="rId7"/>
    <p:sldLayoutId id="2147483673" r:id="rId8"/>
    <p:sldLayoutId id="2147483654" r:id="rId9"/>
    <p:sldLayoutId id="2147483655" r:id="rId10"/>
  </p:sldLayoutIdLst>
  <p:hf sldNum="0" hdr="0" ftr="0" dt="0"/>
  <p:txStyles>
    <p:titleStyle>
      <a:lvl1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5pPr>
      <a:lvl6pPr marL="609585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6pPr>
      <a:lvl7pPr marL="121917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7pPr>
      <a:lvl8pPr marL="1828754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8pPr>
      <a:lvl9pPr marL="2438339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59865" indent="-281510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2133">
          <a:solidFill>
            <a:schemeClr val="tx1"/>
          </a:solidFill>
          <a:latin typeface="+mn-lt"/>
        </a:defRPr>
      </a:lvl2pPr>
      <a:lvl3pPr marL="1064657" indent="-281510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867">
          <a:solidFill>
            <a:schemeClr val="tx1"/>
          </a:solidFill>
          <a:latin typeface="+mn-lt"/>
        </a:defRPr>
      </a:lvl3pPr>
      <a:lvl4pPr marL="1409665" indent="-319609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600">
          <a:solidFill>
            <a:schemeClr val="tx1"/>
          </a:solidFill>
          <a:latin typeface="+mn-lt"/>
        </a:defRPr>
      </a:lvl4pPr>
      <a:lvl5pPr marL="1411165" indent="-321592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600">
          <a:solidFill>
            <a:schemeClr val="tx1"/>
          </a:solidFill>
          <a:latin typeface="+mn-lt"/>
        </a:defRPr>
      </a:lvl5pPr>
      <a:lvl6pPr marL="2298643" indent="-25822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699642" algn="l"/>
        </a:tabLst>
        <a:defRPr sz="2133">
          <a:solidFill>
            <a:schemeClr val="tx1"/>
          </a:solidFill>
          <a:latin typeface="+mn-lt"/>
        </a:defRPr>
      </a:lvl6pPr>
      <a:lvl7pPr marL="2908227" indent="-25822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699642" algn="l"/>
        </a:tabLst>
        <a:defRPr sz="2133">
          <a:solidFill>
            <a:schemeClr val="tx1"/>
          </a:solidFill>
          <a:latin typeface="+mn-lt"/>
        </a:defRPr>
      </a:lvl7pPr>
      <a:lvl8pPr marL="3517812" indent="-25822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699642" algn="l"/>
        </a:tabLst>
        <a:defRPr sz="2133">
          <a:solidFill>
            <a:schemeClr val="tx1"/>
          </a:solidFill>
          <a:latin typeface="+mn-lt"/>
        </a:defRPr>
      </a:lvl8pPr>
      <a:lvl9pPr marL="4127397" indent="-25822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699642" algn="l"/>
        </a:tabLst>
        <a:defRPr sz="2133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853" y="395536"/>
            <a:ext cx="1362075" cy="94297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3512" y="-309310"/>
            <a:ext cx="6348875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2800" dirty="0">
              <a:solidFill>
                <a:srgbClr val="000000"/>
              </a:solidFill>
              <a:latin typeface="VeluxGothic Regular" panose="02000503050000020004" pitchFamily="2" charset="0"/>
            </a:endParaRPr>
          </a:p>
          <a:p>
            <a:r>
              <a:rPr lang="hu-HU" sz="3600" dirty="0">
                <a:solidFill>
                  <a:srgbClr val="221E1F"/>
                </a:solidFill>
                <a:latin typeface="VELUXforOffice" panose="02000506030000020004" pitchFamily="2" charset="0"/>
              </a:rPr>
              <a:t>Hirdetési javaslatok</a:t>
            </a:r>
          </a:p>
          <a:p>
            <a:r>
              <a:rPr lang="hu-HU" sz="2800" b="1" dirty="0">
                <a:solidFill>
                  <a:srgbClr val="221E1F"/>
                </a:solidFill>
                <a:latin typeface="VELUXforOffice" panose="02000506030000020004" pitchFamily="2" charset="0"/>
              </a:rPr>
              <a:t>VELUX Fénycsatorna </a:t>
            </a:r>
            <a:r>
              <a:rPr lang="hu-HU" sz="2800" dirty="0">
                <a:solidFill>
                  <a:srgbClr val="221E1F"/>
                </a:solidFill>
                <a:latin typeface="VELUXforOffice" panose="02000506030000020004" pitchFamily="2" charset="0"/>
              </a:rPr>
              <a:t>kampány</a:t>
            </a:r>
          </a:p>
          <a:p>
            <a:endParaRPr lang="hu-HU" sz="900" dirty="0">
              <a:solidFill>
                <a:srgbClr val="221E1F"/>
              </a:solidFill>
              <a:latin typeface="VeluxGothic Regular" panose="02000503050000020004" pitchFamily="2" charset="0"/>
            </a:endParaRPr>
          </a:p>
          <a:p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A hirdetési minták alapján a kereskedői hirdetések a megadottnál nagyobb méretben és részben eltérő tartalommal (engedmény, minimum ár) is megjelentethetők. A kampány fő elemét, a </a:t>
            </a:r>
            <a:r>
              <a:rPr lang="hu-HU" sz="1400" b="1" dirty="0">
                <a:solidFill>
                  <a:srgbClr val="ED1B23"/>
                </a:solidFill>
                <a:latin typeface="VELUXforOffice" panose="02000506030000020004" pitchFamily="2" charset="0"/>
              </a:rPr>
              <a:t>„Világítson napfénnyel!”</a:t>
            </a:r>
            <a:r>
              <a:rPr lang="hu-HU" sz="1100" dirty="0">
                <a:latin typeface="VELUXforOffice" panose="02000506030000020004" pitchFamily="2" charset="0"/>
              </a:rPr>
              <a:t> 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és a </a:t>
            </a:r>
            <a:r>
              <a:rPr lang="hu-HU" sz="1400" b="1" dirty="0">
                <a:solidFill>
                  <a:srgbClr val="221E1F"/>
                </a:solidFill>
                <a:latin typeface="VELUXforOffice" panose="02000506030000020004" pitchFamily="2" charset="0"/>
              </a:rPr>
              <a:t>„VELUX fénycsatorna: egy lámpa, amelyben a Nap a villanykörte”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szlogeneket és az „Akár a fény 98%-át továbbítja*” terméktulajdonság esetén a hozzá tartozó apró betűs részt (</a:t>
            </a:r>
            <a:r>
              <a:rPr lang="hu-HU" sz="1400" dirty="0">
                <a:latin typeface="VELUXforOffice" panose="02000506030000020004" pitchFamily="2" charset="0"/>
              </a:rPr>
              <a:t>* Merev csöves (TWR/TLR) termékekhez tartozó érték)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olvasható formában a hirdetésekben meg kell jeleníteni. </a:t>
            </a:r>
          </a:p>
          <a:p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A hirdetésben szereplő grafikai elemeket a hirdetés saját elkészítéséhez kérésre partnereink rendelkezésére bocsájtjuk. Ebben az esetben javasoljuk, hogy a hirdetések megjelenése előtt a végleges grafikai anyagot a VELUX Magyarország </a:t>
            </a:r>
            <a:r>
              <a:rPr lang="hu-HU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Kft.-vel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 véleményeztessék. A hirdetésekkel kapcsolatban, kérjük, keresse területi képviselőjét, vagy Beliczay-Fülöp Katalint a +36 30 619 2195-ös </a:t>
            </a:r>
            <a:r>
              <a:rPr lang="it-IT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telefonszámon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, </a:t>
            </a:r>
            <a:r>
              <a:rPr lang="it-IT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vagy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 a </a:t>
            </a:r>
            <a:r>
              <a:rPr lang="hu-HU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beliczay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-fulop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.</a:t>
            </a:r>
            <a:r>
              <a:rPr lang="hu-HU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katalin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@velux.com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e-mail </a:t>
            </a:r>
            <a:r>
              <a:rPr lang="it-IT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címen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.</a:t>
            </a:r>
            <a:endParaRPr lang="hu-HU" sz="1400" dirty="0">
              <a:latin typeface="VELUXforOffice" panose="02000506030000020004" pitchFamily="2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819268" y="4432239"/>
            <a:ext cx="1031577" cy="721523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600" dirty="0">
                <a:solidFill>
                  <a:schemeClr val="bg1"/>
                </a:solidFill>
                <a:latin typeface="VeluxGothic Black" panose="02000503040000020004" pitchFamily="2" charset="0"/>
              </a:rPr>
              <a:t>Fekvő változat</a:t>
            </a:r>
            <a:endParaRPr kumimoji="0" lang="hu-H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VeluxGothic Black" panose="02000503040000020004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020" y="5414293"/>
            <a:ext cx="2785947" cy="37297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4808" y="5431355"/>
            <a:ext cx="172819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hu-HU" sz="2400" dirty="0">
                <a:latin typeface="VELUXforOffice" panose="02000506030000020004" pitchFamily="2" charset="0"/>
              </a:rPr>
              <a:t>Világítson napfénnyel!</a:t>
            </a:r>
          </a:p>
        </p:txBody>
      </p:sp>
      <p:sp>
        <p:nvSpPr>
          <p:cNvPr id="6" name="Rectangle 5"/>
          <p:cNvSpPr/>
          <p:nvPr/>
        </p:nvSpPr>
        <p:spPr>
          <a:xfrm>
            <a:off x="2981832" y="6247597"/>
            <a:ext cx="3723768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>
                <a:solidFill>
                  <a:srgbClr val="FF0000"/>
                </a:solidFill>
                <a:latin typeface="VELUXforOffice" panose="02000506030000020004" pitchFamily="2" charset="0"/>
              </a:rPr>
              <a:t>VELUX fénycsatorna</a:t>
            </a:r>
            <a:r>
              <a:rPr lang="hu-HU" sz="1600" dirty="0">
                <a:latin typeface="VELUXforOffice" panose="02000506030000020004" pitchFamily="2" charset="0"/>
              </a:rPr>
              <a:t>:</a:t>
            </a:r>
          </a:p>
          <a:p>
            <a:r>
              <a:rPr lang="hu-HU" sz="1600" dirty="0">
                <a:latin typeface="VELUXforOffice" panose="02000506030000020004" pitchFamily="2" charset="0"/>
              </a:rPr>
              <a:t>egy lámpa, amelyben a Nap a villanykörte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7443" y="5478635"/>
            <a:ext cx="1308578" cy="49071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4094115" y="8009358"/>
            <a:ext cx="2448272" cy="77862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luxGothic Regular" panose="02000503050000020004" pitchFamily="2" charset="0"/>
              </a:rPr>
              <a:t>Kereskedői logó helye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50953" y="6911101"/>
            <a:ext cx="3702336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>
                <a:latin typeface="VELUXforOffice" panose="02000506030000020004" pitchFamily="2" charset="0"/>
              </a:rPr>
              <a:t>Akár a fény 98%-át továbbítja*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>
                <a:latin typeface="VELUXforOffice" panose="02000506030000020004" pitchFamily="2" charset="0"/>
              </a:rPr>
              <a:t>Nappal több fényt ad, mint egy izzó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24082" y="7382313"/>
            <a:ext cx="1888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latin typeface="VeluxGothic Black" panose="02000503040000020004" pitchFamily="2" charset="0"/>
              </a:rPr>
              <a:t>XX.XXX</a:t>
            </a:r>
            <a:r>
              <a:rPr lang="hu-HU" sz="2000" dirty="0">
                <a:latin typeface="VeluxGothic Black" panose="02000503040000020004" pitchFamily="2" charset="0"/>
              </a:rPr>
              <a:t> </a:t>
            </a:r>
            <a:r>
              <a:rPr lang="hu-HU" sz="1200" dirty="0">
                <a:latin typeface="VeluxGothic Black" panose="02000503040000020004" pitchFamily="2" charset="0"/>
              </a:rPr>
              <a:t>Ft/db</a:t>
            </a:r>
            <a:endParaRPr lang="hu-HU" sz="1400" dirty="0">
              <a:latin typeface="VeluxGothic Black" panose="02000503040000020004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20055" y="7762036"/>
            <a:ext cx="214812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>
                <a:latin typeface="VELUXforOffice" panose="02000506030000020004" pitchFamily="2" charset="0"/>
              </a:rPr>
              <a:t>Merev csöves TWR/TLR 0K14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45024" y="8897779"/>
            <a:ext cx="37023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latin typeface="VELUXforOffice" panose="02000506030000020004" pitchFamily="2" charset="0"/>
              </a:rPr>
              <a:t>* Merev csöves (TWR/TLR) termékekhez tartozó érték</a:t>
            </a:r>
          </a:p>
        </p:txBody>
      </p:sp>
    </p:spTree>
    <p:extLst>
      <p:ext uri="{BB962C8B-B14F-4D97-AF65-F5344CB8AC3E}">
        <p14:creationId xmlns:p14="http://schemas.microsoft.com/office/powerpoint/2010/main" val="4740375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heme/theme1.xml><?xml version="1.0" encoding="utf-8"?>
<a:theme xmlns:a="http://schemas.openxmlformats.org/drawingml/2006/main" name="VELUX 4-3">
  <a:themeElements>
    <a:clrScheme name="VELUX">
      <a:dk1>
        <a:srgbClr val="000000"/>
      </a:dk1>
      <a:lt1>
        <a:srgbClr val="FFFFFF"/>
      </a:lt1>
      <a:dk2>
        <a:srgbClr val="000000"/>
      </a:dk2>
      <a:lt2>
        <a:srgbClr val="737371"/>
      </a:lt2>
      <a:accent1>
        <a:srgbClr val="FF0000"/>
      </a:accent1>
      <a:accent2>
        <a:srgbClr val="A9CAE4"/>
      </a:accent2>
      <a:accent3>
        <a:srgbClr val="E0E0DD"/>
      </a:accent3>
      <a:accent4>
        <a:srgbClr val="000000"/>
      </a:accent4>
      <a:accent5>
        <a:srgbClr val="FFAAAA"/>
      </a:accent5>
      <a:accent6>
        <a:srgbClr val="99B7CF"/>
      </a:accent6>
      <a:hlink>
        <a:srgbClr val="192E4F"/>
      </a:hlink>
      <a:folHlink>
        <a:srgbClr val="456B99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72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1 VELUX 4-3" id="{64AAAEDF-5902-496E-AB1F-B5DAF41D96B3}" vid="{0DCDF2E2-6534-4ACA-AB2C-924BBBF294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Application xmlns="http://www.sap.com/cof/powerpoint/application">
  <Version>2</Version>
  <Revision>2.6.200.79950</Revision>
</Application>
</file>

<file path=customXml/item2.xml><?xml version="1.0" encoding="utf-8"?>
<Application xmlns="http://www.sap.com/cof/ao/powerpoint/application">
  <com.sap.ip.bi.pioneer>
    <Version>4</Version>
    <AAO_Revision>2.6.200.79950</AAO_Revision>
    <RefreshOnOpen>False</RefreshOnOpen>
    <PlanningModeSetToChangeMode>True</PlanningModeSetToChangeMode>
    <Cleaned>True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Props1.xml><?xml version="1.0" encoding="utf-8"?>
<ds:datastoreItem xmlns:ds="http://schemas.openxmlformats.org/officeDocument/2006/customXml" ds:itemID="{E44226BA-E030-4E17-B0BB-D4240719D15E}">
  <ds:schemaRefs>
    <ds:schemaRef ds:uri="http://www.sap.com/cof/powerpoint/application"/>
  </ds:schemaRefs>
</ds:datastoreItem>
</file>

<file path=customXml/itemProps2.xml><?xml version="1.0" encoding="utf-8"?>
<ds:datastoreItem xmlns:ds="http://schemas.openxmlformats.org/officeDocument/2006/customXml" ds:itemID="{443AE97F-FB50-4990-96EE-D4042034604D}">
  <ds:schemaRefs>
    <ds:schemaRef ds:uri="http://www.sap.com/cof/ao/powerpoint/applic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222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VELUXforOffice</vt:lpstr>
      <vt:lpstr>VeluxGothic Black</vt:lpstr>
      <vt:lpstr>VeluxGothic Regular</vt:lpstr>
      <vt:lpstr>Verdana</vt:lpstr>
      <vt:lpstr>VELUX 4-3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2015-06-02T13:04:09Z</dcterms:created>
  <dcterms:modified xsi:type="dcterms:W3CDTF">2018-06-11T09:35:15Z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urrentSublogo">
    <vt:lpwstr/>
  </property>
  <property fmtid="{D5CDD505-2E9C-101B-9397-08002B2CF9AE}" pid="4" name="CurrentOffice">
    <vt:lpwstr/>
  </property>
  <property fmtid="{D5CDD505-2E9C-101B-9397-08002B2CF9AE}" pid="5" name="CurrentLogoPath">
    <vt:lpwstr/>
  </property>
  <property fmtid="{D5CDD505-2E9C-101B-9397-08002B2CF9AE}" pid="6" name="CurrentDepartmentName">
    <vt:lpwstr/>
  </property>
  <property fmtid="{D5CDD505-2E9C-101B-9397-08002B2CF9AE}" pid="7" name="CurrentClientLogoPath">
    <vt:lpwstr/>
  </property>
  <property fmtid="{D5CDD505-2E9C-101B-9397-08002B2CF9AE}" pid="8" name="CurrentDate">
    <vt:lpwstr/>
  </property>
  <property fmtid="{D5CDD505-2E9C-101B-9397-08002B2CF9AE}" pid="9" name="CurrentPresentationTitle">
    <vt:lpwstr/>
  </property>
  <property fmtid="{D5CDD505-2E9C-101B-9397-08002B2CF9AE}" pid="10" name="CurrentAuthor">
    <vt:lpwstr/>
  </property>
  <property fmtid="{D5CDD505-2E9C-101B-9397-08002B2CF9AE}" pid="11" name="CurrentDepartment">
    <vt:lpwstr/>
  </property>
  <property fmtid="{D5CDD505-2E9C-101B-9397-08002B2CF9AE}" pid="12" name="CurrentOptionalInformation">
    <vt:lpwstr/>
  </property>
  <property fmtid="{D5CDD505-2E9C-101B-9397-08002B2CF9AE}" pid="13" name="CurrentBusinessLine">
    <vt:lpwstr/>
  </property>
  <property fmtid="{D5CDD505-2E9C-101B-9397-08002B2CF9AE}" pid="14" name="CurrentCountry">
    <vt:lpwstr/>
  </property>
  <property fmtid="{D5CDD505-2E9C-101B-9397-08002B2CF9AE}" pid="15" name="CurrentPaperType">
    <vt:lpwstr/>
  </property>
  <property fmtid="{D5CDD505-2E9C-101B-9397-08002B2CF9AE}" pid="16" name="CurrentInformationClass">
    <vt:lpwstr/>
  </property>
  <property fmtid="{D5CDD505-2E9C-101B-9397-08002B2CF9AE}" pid="17" name="CurrentRestrictedAccess">
    <vt:lpwstr/>
  </property>
  <property fmtid="{D5CDD505-2E9C-101B-9397-08002B2CF9AE}" pid="18" name="CurrentLanguage">
    <vt:lpwstr/>
  </property>
</Properties>
</file>